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2" r:id="rId3"/>
    <p:sldId id="263" r:id="rId4"/>
    <p:sldId id="260" r:id="rId5"/>
    <p:sldId id="259" r:id="rId6"/>
    <p:sldId id="261" r:id="rId7"/>
    <p:sldId id="258" r:id="rId8"/>
    <p:sldId id="262" r:id="rId9"/>
    <p:sldId id="264" r:id="rId10"/>
    <p:sldId id="289" r:id="rId11"/>
    <p:sldId id="265" r:id="rId12"/>
    <p:sldId id="266" r:id="rId13"/>
    <p:sldId id="267" r:id="rId14"/>
    <p:sldId id="269" r:id="rId15"/>
    <p:sldId id="275" r:id="rId16"/>
    <p:sldId id="273" r:id="rId17"/>
    <p:sldId id="279" r:id="rId18"/>
    <p:sldId id="280" r:id="rId19"/>
    <p:sldId id="277" r:id="rId20"/>
    <p:sldId id="278" r:id="rId21"/>
    <p:sldId id="274" r:id="rId22"/>
    <p:sldId id="272" r:id="rId23"/>
    <p:sldId id="268" r:id="rId24"/>
    <p:sldId id="286" r:id="rId25"/>
    <p:sldId id="287" r:id="rId26"/>
    <p:sldId id="283" r:id="rId27"/>
    <p:sldId id="293" r:id="rId28"/>
    <p:sldId id="306" r:id="rId29"/>
    <p:sldId id="291" r:id="rId30"/>
    <p:sldId id="294" r:id="rId31"/>
    <p:sldId id="295" r:id="rId32"/>
    <p:sldId id="296" r:id="rId33"/>
    <p:sldId id="297" r:id="rId34"/>
    <p:sldId id="298" r:id="rId35"/>
    <p:sldId id="299" r:id="rId36"/>
    <p:sldId id="301" r:id="rId37"/>
    <p:sldId id="302" r:id="rId38"/>
    <p:sldId id="303" r:id="rId39"/>
    <p:sldId id="304" r:id="rId40"/>
    <p:sldId id="305" r:id="rId41"/>
    <p:sldId id="281" r:id="rId42"/>
    <p:sldId id="284" r:id="rId43"/>
    <p:sldId id="285" r:id="rId44"/>
    <p:sldId id="288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77FF-C80B-4945-B43E-48AD8C973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8CFE3-3C18-4B25-85B6-75131E8B2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546BF-6714-44F6-8D1B-85AEF86C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27761-D3DB-4BB8-9484-29BBD7C3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90D44-045E-40EB-936C-7BA2B3E6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387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C303-294D-4BA3-804D-86F7CCC8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9C8F8-C055-4993-BC2D-DD4E63E44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EA100-CBA6-443F-94A6-CD3484DE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38A8-1F66-4F95-8F64-B67213AB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4F765-FCDC-4012-8512-0322BFF9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222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BFAD4-A9D5-4FAD-B198-930255347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02584-757E-42E4-8106-BF0D6100F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DA413-F66D-4A01-AC87-73E90912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82C3E-0374-4ED2-A44B-EEC1B0FB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5CDB9-25D8-4BBB-88B9-FC0CB50A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79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A32C-0CF5-44F8-B869-9AC0E21E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0FE2C-153D-4B8B-8834-772C77F2A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8D82D-9498-4507-9A03-23AE7D09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9BB4-913B-4F9D-82FF-0CECFBD4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41A4-455B-4BEF-96CF-61413B7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598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FC61-B7F6-4860-BA2B-BD8C6F5A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66D06-7751-40E2-BE58-370815A4A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5AA1-9307-4B16-AABD-EF4B8E3F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8B75E-3A0A-4392-8FF4-166F3CFF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6AC00-EB62-49EC-B5CF-107C64CD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97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FE29-87F2-4F70-9D67-ED3D2462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937B-1C63-4472-ABDE-677B8FD92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E2204-8912-40F4-A153-FB76ACFA2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D050B-DF74-4144-9E55-1A61064D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54FF6-0CE5-4244-83DD-8D244D10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C9350-A243-4AEC-B192-A9AD1A96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01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0193-5DBA-4A3A-9DED-9FC87A44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EF53-7696-47C5-892E-CCDDCD09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192D1-2A7C-462A-B669-1AA802BC8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0C4E6-4B1B-4E61-AE0B-F6AB37057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FCC83-6936-4425-8AB8-4236B6C0DA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F35F4-7A43-4A7A-A330-87DF452D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333A5-6D6C-445D-86DB-60E6C74E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C74E-6B41-4E91-96D1-29838052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01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11E0-9E86-42EC-BCA0-650C7A81B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8448B-309C-45AC-B6D5-F8154A209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8CF67-1F65-436A-B201-7FDFAEB5A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ECC18-A134-4F8B-8685-B83AC4EE7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63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0C9C3-812A-41A4-9E00-BE5FE784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50DFE-DE7E-4B84-825C-869CCF68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EF2AE-5712-4F19-9A9F-84F19922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35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1A49-F1E0-4E52-BBE7-96A763BD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5C94-8667-4E57-B015-460A3D19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46F77-8958-4131-8929-813239FE4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D6E36-E796-4A56-A0C6-9D3E8308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B86B8-BD2B-4B73-AC10-FAC3C746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D046F-4F04-4871-A664-A0CE7460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51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3FF1-1854-4A78-9F39-960732BA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A3CC4-BABF-4F37-98E4-3F39F9FA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F76EC-02D9-4941-8FD5-CB2F80F9D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07E08-816E-4156-B420-389BA6C0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3DCAE-F3C9-4482-8B1F-82AF99B8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A252B-9B18-4B12-937A-2A66A4C2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207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8B155F-002D-45AF-BBEC-3493B3EC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E5582-044B-4D45-9A1F-F45014A8E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EBDF-847B-4A37-ACCA-79BE29ED2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7D405-306A-48EF-A494-5FFCC20F59C7}" type="datetimeFigureOut">
              <a:rPr lang="en-AU" smtClean="0"/>
              <a:t>4/10/2021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7C1C-4233-452B-836B-CB90FACFD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9157E-225E-4525-8A5B-4A3507C6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EF2E-7B1C-478B-A33C-E44B7A8859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552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80BCE-F285-4FF3-BAD5-AD4F6E2A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4" y="437509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Tankönyv</a:t>
            </a:r>
            <a:r>
              <a:rPr lang="hu-HU" sz="48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bemuta</a:t>
            </a:r>
            <a:r>
              <a:rPr lang="en-US" sz="4800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tó</a:t>
            </a:r>
            <a:endParaRPr lang="en-US" sz="48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2FB3-517C-4759-BE63-7A41CACEC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2188699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3600" kern="1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Nefelejcs</a:t>
            </a: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ne </a:t>
            </a:r>
            <a:r>
              <a:rPr lang="en-US" sz="3600" kern="1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felejts</a:t>
            </a: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D997F-E773-4E19-A376-61237152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07" y="3263188"/>
            <a:ext cx="7371185" cy="30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7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Keresztrejtvény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2FBA0-59DC-498E-B175-D76AFCB1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791" y="151727"/>
            <a:ext cx="6935168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4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Betűpótlás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83084-41B6-4303-9868-DCA50375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143" y="1670180"/>
            <a:ext cx="8040318" cy="351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Szókígyó</a:t>
            </a:r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szóhullám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DBF0E-17E8-4205-AA63-0A4E4157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911" y="270588"/>
            <a:ext cx="7976018" cy="3928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DC464D-C154-43B0-AC07-3F39E60D0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911" y="5004409"/>
            <a:ext cx="8036161" cy="15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767106"/>
            <a:ext cx="3186764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Rejtvények</a:t>
            </a:r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b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gyufarejtvény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36C5E-6E6C-4359-A4C3-9AC74D8FD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39"/>
          <a:stretch/>
        </p:blipFill>
        <p:spPr>
          <a:xfrm>
            <a:off x="4215227" y="1931438"/>
            <a:ext cx="7861280" cy="18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Rejtvények</a:t>
            </a:r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Sudoku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448AB-A0B9-4809-8409-3A9D7647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963214"/>
            <a:ext cx="7225748" cy="49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8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767106"/>
            <a:ext cx="308580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Rejtvények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kódfejtés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20468-E73C-4E7D-8373-D4DB1F88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75" y="1754155"/>
            <a:ext cx="7931025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76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Kakukktojás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9BF63-8A2E-4A64-9373-E5971AEF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06" y="2407298"/>
            <a:ext cx="7888791" cy="250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Kiegészítés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0B9AC-8434-42E6-B76F-C27D6E49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222" y="109762"/>
            <a:ext cx="6382737" cy="66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1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Kiegészítés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D1295-7BFB-4AE7-9060-6B5D4296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40" y="1701882"/>
            <a:ext cx="7976625" cy="41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Kiegészítés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AB0C0-9EFA-47BD-9CDC-F148E8AC2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929657"/>
            <a:ext cx="7225748" cy="29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EF94-A431-45B3-A4BA-59A04339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95" y="287303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tankönyv írói, szerkesztői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0C17B-5B0F-4F67-B0FE-D306E4172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Farkas Ágnes – Nebuló Magyar Iskola (Perth)</a:t>
            </a: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Németh Kata – Nebuló Magyar Iskola (Perth)</a:t>
            </a:r>
          </a:p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Hevér-Szabó Beatrix – Bocskai Magyar Iskola (Melbourne)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88DE3C4-3A97-49EC-9D77-66D45B672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97" y="3495097"/>
            <a:ext cx="2020712" cy="1821702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242F934-E2E3-4051-9F4D-DA38E5F35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79" y="3501272"/>
            <a:ext cx="1833608" cy="1821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C329E-508B-4128-9BEA-0F4C54A1F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80" y="3429000"/>
            <a:ext cx="1708149" cy="1953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80CF9F-D8D5-4378-8985-2698B9ED3813}"/>
              </a:ext>
            </a:extLst>
          </p:cNvPr>
          <p:cNvSpPr txBox="1"/>
          <p:nvPr/>
        </p:nvSpPr>
        <p:spPr>
          <a:xfrm>
            <a:off x="565608" y="5715298"/>
            <a:ext cx="112178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A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tankönyv</a:t>
            </a:r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 a „Community Languages Multicultural Grants”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pályázaton</a:t>
            </a:r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nyert</a:t>
            </a:r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összeg</a:t>
            </a:r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eredményeképpen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LiberationSerif"/>
              </a:rPr>
              <a:t> </a:t>
            </a:r>
            <a:r>
              <a:rPr lang="en-AU" sz="20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születhetett</a:t>
            </a:r>
            <a:r>
              <a:rPr lang="en-A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 meg</a:t>
            </a:r>
            <a:r>
              <a:rPr lang="hu-HU" sz="2000" b="0" i="0" dirty="0">
                <a:solidFill>
                  <a:schemeClr val="accent1">
                    <a:lumMod val="75000"/>
                  </a:schemeClr>
                </a:solidFill>
                <a:effectLst/>
                <a:latin typeface="LiberationSerif"/>
              </a:rPr>
              <a:t>.</a:t>
            </a:r>
            <a:r>
              <a:rPr lang="en-A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AU" sz="2000" dirty="0">
                <a:solidFill>
                  <a:schemeClr val="accent1">
                    <a:lumMod val="75000"/>
                  </a:schemeClr>
                </a:solidFill>
              </a:rPr>
            </a:br>
            <a:endParaRPr lang="en-A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0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Szókereső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A5265-DFC8-4826-9FCF-943AD16B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99" y="142447"/>
            <a:ext cx="5913321" cy="65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37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Önálló szövegalkotás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21CD-A819-4A9A-809C-394F769B7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397" y="2118049"/>
            <a:ext cx="8034301" cy="26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Szófelhő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96469-FA8C-459B-9887-14D42D345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41" y="881937"/>
            <a:ext cx="7803257" cy="51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9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Összekötős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A0160F-8287-47EA-BD4E-79C0F7CA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86" y="1625553"/>
            <a:ext cx="8053869" cy="34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25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Hibajavítás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B4BC1-05BF-4BFD-870A-4F9AEED6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149" y="150415"/>
            <a:ext cx="7091721" cy="65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72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4000" dirty="0">
                <a:solidFill>
                  <a:srgbClr val="FFFFFF"/>
                </a:solidFill>
              </a:rPr>
              <a:t>Szóalkotás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B8B36-6894-4AF9-8E97-A59160BD7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678" y="1054333"/>
            <a:ext cx="7630590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white piece of paper&#10;&#10;Description automatically generated with medium confidence">
            <a:extLst>
              <a:ext uri="{FF2B5EF4-FFF2-40B4-BE49-F238E27FC236}">
                <a16:creationId xmlns:a16="http://schemas.microsoft.com/office/drawing/2014/main" id="{F8639A72-6BA6-4FFC-B4AF-8F6EBFD19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73211-7DD5-4DC4-BD1F-B10EE5F4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95" y="2501226"/>
            <a:ext cx="5919089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Lapozzunk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bele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tankönyvbe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65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 with low confidence">
            <a:extLst>
              <a:ext uri="{FF2B5EF4-FFF2-40B4-BE49-F238E27FC236}">
                <a16:creationId xmlns:a16="http://schemas.microsoft.com/office/drawing/2014/main" id="{BCEAE50C-3FE5-49C2-83CE-B7C1B14CD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27" y="0"/>
            <a:ext cx="4846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2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609190D5-A25B-4686-AF57-992B81D1D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24889"/>
          <a:stretch/>
        </p:blipFill>
        <p:spPr>
          <a:xfrm>
            <a:off x="3063226" y="0"/>
            <a:ext cx="6923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275B22-D8B6-4338-87A9-B8369B56E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37110" b="8222"/>
          <a:stretch/>
        </p:blipFill>
        <p:spPr>
          <a:xfrm>
            <a:off x="1778167" y="74600"/>
            <a:ext cx="8635665" cy="680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0D065-67C3-4BD0-B4C5-D06CBF1C6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4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F6785-3C61-4628-9FD5-49342380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51" y="201058"/>
            <a:ext cx="5147039" cy="1899912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accent1">
                    <a:lumMod val="75000"/>
                  </a:schemeClr>
                </a:solidFill>
              </a:rPr>
              <a:t>Diaszpórában működő iskolák céljai</a:t>
            </a:r>
            <a:endParaRPr lang="en-A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E5BDA-CF7A-4776-908F-0F6AB224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49" y="2039604"/>
            <a:ext cx="4590854" cy="489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közösségépítés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809D25-9044-479E-B2CF-F4E2AB1522EB}"/>
              </a:ext>
            </a:extLst>
          </p:cNvPr>
          <p:cNvSpPr txBox="1">
            <a:spLocks/>
          </p:cNvSpPr>
          <p:nvPr/>
        </p:nvSpPr>
        <p:spPr>
          <a:xfrm>
            <a:off x="857839" y="3082455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kulturális ismeretek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7C7561-3805-4F8C-BE99-E06AA381542E}"/>
              </a:ext>
            </a:extLst>
          </p:cNvPr>
          <p:cNvSpPr txBox="1">
            <a:spLocks/>
          </p:cNvSpPr>
          <p:nvPr/>
        </p:nvSpPr>
        <p:spPr>
          <a:xfrm>
            <a:off x="857836" y="3583603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népszokások, hagyományok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9309C7-00E4-480A-9568-2365502E214D}"/>
              </a:ext>
            </a:extLst>
          </p:cNvPr>
          <p:cNvSpPr txBox="1">
            <a:spLocks/>
          </p:cNvSpPr>
          <p:nvPr/>
        </p:nvSpPr>
        <p:spPr>
          <a:xfrm>
            <a:off x="857836" y="4084751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magyar irodalom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668CD8E-028E-4598-AE76-0A6B43A4A9E8}"/>
              </a:ext>
            </a:extLst>
          </p:cNvPr>
          <p:cNvSpPr txBox="1">
            <a:spLocks/>
          </p:cNvSpPr>
          <p:nvPr/>
        </p:nvSpPr>
        <p:spPr>
          <a:xfrm>
            <a:off x="857836" y="4620303"/>
            <a:ext cx="4590854" cy="4348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magyar nyelvtan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DB78-C81C-45DB-8CE1-B5060794116C}"/>
              </a:ext>
            </a:extLst>
          </p:cNvPr>
          <p:cNvSpPr txBox="1">
            <a:spLocks/>
          </p:cNvSpPr>
          <p:nvPr/>
        </p:nvSpPr>
        <p:spPr>
          <a:xfrm>
            <a:off x="857836" y="5104588"/>
            <a:ext cx="4590854" cy="4348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történelem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BDD17A-BF35-4A5D-A09A-935AAA2E64C1}"/>
              </a:ext>
            </a:extLst>
          </p:cNvPr>
          <p:cNvSpPr txBox="1">
            <a:spLocks/>
          </p:cNvSpPr>
          <p:nvPr/>
        </p:nvSpPr>
        <p:spPr>
          <a:xfrm>
            <a:off x="857836" y="5581727"/>
            <a:ext cx="4590854" cy="4348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...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A7FF042-D535-4A57-BD94-14A396E4B254}"/>
              </a:ext>
            </a:extLst>
          </p:cNvPr>
          <p:cNvSpPr txBox="1">
            <a:spLocks/>
          </p:cNvSpPr>
          <p:nvPr/>
        </p:nvSpPr>
        <p:spPr>
          <a:xfrm>
            <a:off x="405349" y="2529500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oktatás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7995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  <p:bldP spid="14" grpId="0"/>
      <p:bldP spid="18" grpId="0"/>
      <p:bldP spid="20" grpId="0"/>
      <p:bldP spid="21" grpId="0"/>
      <p:bldP spid="2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82ABCE2-FE99-4A15-8755-A0352CDF2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 b="9020"/>
          <a:stretch/>
        </p:blipFill>
        <p:spPr>
          <a:xfrm>
            <a:off x="3237733" y="0"/>
            <a:ext cx="5716533" cy="68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8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622036B-4517-409F-9417-BF6CF4B4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10078"/>
          <a:stretch/>
        </p:blipFill>
        <p:spPr>
          <a:xfrm>
            <a:off x="3208014" y="0"/>
            <a:ext cx="5775972" cy="68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68AC2F4-5C34-4E3D-BB9B-4BAA29969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9" b="7488"/>
          <a:stretch/>
        </p:blipFill>
        <p:spPr>
          <a:xfrm>
            <a:off x="3296116" y="0"/>
            <a:ext cx="5599768" cy="681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56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timeline&#10;&#10;Description automatically generated">
            <a:extLst>
              <a:ext uri="{FF2B5EF4-FFF2-40B4-BE49-F238E27FC236}">
                <a16:creationId xmlns:a16="http://schemas.microsoft.com/office/drawing/2014/main" id="{C5AB7574-700A-43B9-BEB6-BB166DD1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9030"/>
          <a:stretch/>
        </p:blipFill>
        <p:spPr>
          <a:xfrm>
            <a:off x="3258170" y="6272"/>
            <a:ext cx="5675659" cy="68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9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11F77BC2-8322-41B6-928E-2BACDC3AE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11225"/>
          <a:stretch/>
        </p:blipFill>
        <p:spPr>
          <a:xfrm>
            <a:off x="3186900" y="82036"/>
            <a:ext cx="5818199" cy="68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9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8250D623-1722-4203-9A7B-AD7A3579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 b="11899"/>
          <a:stretch/>
        </p:blipFill>
        <p:spPr>
          <a:xfrm>
            <a:off x="3159480" y="0"/>
            <a:ext cx="5873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69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DA58168-C840-490E-826E-628FE8E9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12740"/>
          <a:stretch/>
        </p:blipFill>
        <p:spPr>
          <a:xfrm>
            <a:off x="3138082" y="74048"/>
            <a:ext cx="5915836" cy="6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4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BECE5AEF-D7AB-4AB6-935B-AE9D280A9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7484"/>
          <a:stretch/>
        </p:blipFill>
        <p:spPr>
          <a:xfrm>
            <a:off x="3266145" y="0"/>
            <a:ext cx="5659709" cy="681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8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F2CB1C3-5340-4020-B55D-E68E74870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b="11879"/>
          <a:stretch/>
        </p:blipFill>
        <p:spPr>
          <a:xfrm>
            <a:off x="3140911" y="0"/>
            <a:ext cx="591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8A9813-305A-4237-BF97-8DE2CBC13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b="10698"/>
          <a:stretch/>
        </p:blipFill>
        <p:spPr>
          <a:xfrm>
            <a:off x="3246917" y="87169"/>
            <a:ext cx="5698166" cy="66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6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2D94-FE70-4E97-AA78-7D938009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tankönyv célja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1D35BC-1E9F-47E9-9F2E-514B6A9EF986}"/>
              </a:ext>
            </a:extLst>
          </p:cNvPr>
          <p:cNvSpPr txBox="1">
            <a:spLocks/>
          </p:cNvSpPr>
          <p:nvPr/>
        </p:nvSpPr>
        <p:spPr>
          <a:xfrm>
            <a:off x="838199" y="47331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Nem cél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BAC75D-4A8A-4818-A8C9-73CF8C2AE657}"/>
              </a:ext>
            </a:extLst>
          </p:cNvPr>
          <p:cNvSpPr txBox="1">
            <a:spLocks/>
          </p:cNvSpPr>
          <p:nvPr/>
        </p:nvSpPr>
        <p:spPr>
          <a:xfrm>
            <a:off x="838199" y="5798095"/>
            <a:ext cx="10515600" cy="98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pedagógus kiváltása</a:t>
            </a:r>
          </a:p>
          <a:p>
            <a:pPr marL="0" indent="0">
              <a:buNone/>
            </a:pP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4BD838-DDAD-4065-93F8-573E1411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71" y="3621837"/>
            <a:ext cx="4245750" cy="319741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891159-3A97-48E3-B788-00C75ABAB5E5}"/>
              </a:ext>
            </a:extLst>
          </p:cNvPr>
          <p:cNvSpPr txBox="1">
            <a:spLocks/>
          </p:cNvSpPr>
          <p:nvPr/>
        </p:nvSpPr>
        <p:spPr>
          <a:xfrm>
            <a:off x="838199" y="1858613"/>
            <a:ext cx="6685231" cy="48989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1200" dirty="0">
                <a:solidFill>
                  <a:schemeClr val="accent1">
                    <a:lumMod val="75000"/>
                  </a:schemeClr>
                </a:solidFill>
              </a:rPr>
              <a:t>magyar nyelvtani ismeretek összefoglalása</a:t>
            </a: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856357-9FB6-44EB-83B5-2B75B0613773}"/>
              </a:ext>
            </a:extLst>
          </p:cNvPr>
          <p:cNvSpPr txBox="1">
            <a:spLocks/>
          </p:cNvSpPr>
          <p:nvPr/>
        </p:nvSpPr>
        <p:spPr>
          <a:xfrm>
            <a:off x="838200" y="2325892"/>
            <a:ext cx="813378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magyar irodalmi kitekintés</a:t>
            </a: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25AB025-5175-4841-BE37-04719C3E76F9}"/>
              </a:ext>
            </a:extLst>
          </p:cNvPr>
          <p:cNvSpPr txBox="1">
            <a:spLocks/>
          </p:cNvSpPr>
          <p:nvPr/>
        </p:nvSpPr>
        <p:spPr>
          <a:xfrm>
            <a:off x="838200" y="2824172"/>
            <a:ext cx="5924748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tanító pedagógusok tehermentesítése</a:t>
            </a: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F7901EA-DF03-45F3-A968-B80B72B5F7C0}"/>
              </a:ext>
            </a:extLst>
          </p:cNvPr>
          <p:cNvSpPr txBox="1">
            <a:spLocks/>
          </p:cNvSpPr>
          <p:nvPr/>
        </p:nvSpPr>
        <p:spPr>
          <a:xfrm>
            <a:off x="838200" y="3309459"/>
            <a:ext cx="8007036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gyermekükkel otthon tanuló szülők segítése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4AA5413-C20D-4EA7-9350-B095FEA18EC7}"/>
              </a:ext>
            </a:extLst>
          </p:cNvPr>
          <p:cNvSpPr txBox="1">
            <a:spLocks/>
          </p:cNvSpPr>
          <p:nvPr/>
        </p:nvSpPr>
        <p:spPr>
          <a:xfrm>
            <a:off x="838200" y="3799355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iránymutatás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C7E976A-8D6C-4F3B-BB72-637DEB1E4FBA}"/>
              </a:ext>
            </a:extLst>
          </p:cNvPr>
          <p:cNvSpPr txBox="1">
            <a:spLocks/>
          </p:cNvSpPr>
          <p:nvPr/>
        </p:nvSpPr>
        <p:spPr>
          <a:xfrm>
            <a:off x="838200" y="4321374"/>
            <a:ext cx="4590854" cy="48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ötlettár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61733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A1D221-7F1F-444D-902B-2271D7EB1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b="14793"/>
          <a:stretch/>
        </p:blipFill>
        <p:spPr>
          <a:xfrm>
            <a:off x="3037396" y="0"/>
            <a:ext cx="6117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7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DF36E7-DFDA-449B-B31C-BF12EE600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5427" r="6425" b="58604"/>
          <a:stretch/>
        </p:blipFill>
        <p:spPr>
          <a:xfrm>
            <a:off x="1318665" y="512759"/>
            <a:ext cx="9792358" cy="58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6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A364B6-0912-46C5-9EC6-9AF95D10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7476" r="7652" b="54519"/>
          <a:stretch/>
        </p:blipFill>
        <p:spPr>
          <a:xfrm>
            <a:off x="1463040" y="487856"/>
            <a:ext cx="9265920" cy="588366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A7C139-2473-46FF-B3AE-9D768ABBD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2435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52EA85F-BFA2-420A-8B6C-22FDBEA8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34963" r="6814" b="18223"/>
          <a:stretch/>
        </p:blipFill>
        <p:spPr>
          <a:xfrm>
            <a:off x="2018374" y="434824"/>
            <a:ext cx="7535023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25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2658F25-2D85-46E9-8C47-8E7C9E579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56296" r="12893" b="20296"/>
          <a:stretch/>
        </p:blipFill>
        <p:spPr>
          <a:xfrm>
            <a:off x="2641599" y="288484"/>
            <a:ext cx="7652523" cy="3140515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053CB293-7938-4CDC-B441-674A28ED3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5474" r="7233" b="66958"/>
          <a:stretch/>
        </p:blipFill>
        <p:spPr>
          <a:xfrm>
            <a:off x="2595199" y="3220720"/>
            <a:ext cx="7652523" cy="34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3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175A0F-2C96-4A9D-8C9D-9B9EF5E92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9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B2FFD-756B-4353-9345-638F681A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Köszönjük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figyelmeteket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4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9CFFF7-6DBB-4F3C-80E1-47E1F2547963}"/>
              </a:ext>
            </a:extLst>
          </p:cNvPr>
          <p:cNvSpPr txBox="1">
            <a:spLocks/>
          </p:cNvSpPr>
          <p:nvPr/>
        </p:nvSpPr>
        <p:spPr>
          <a:xfrm>
            <a:off x="617203" y="1507825"/>
            <a:ext cx="9898397" cy="104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diákoknak, szüleiknek, valamint a magyar hétvégi iskolákban tanító pedagógusoknak</a:t>
            </a:r>
          </a:p>
          <a:p>
            <a:pPr marL="0" indent="0">
              <a:lnSpc>
                <a:spcPct val="100000"/>
              </a:lnSpc>
              <a:buNone/>
            </a:pP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B2868A7-C8C6-4822-906B-B58D85085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62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Kiknek készült?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2169C9-B1D9-4ED2-BD17-B173AB86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624" y="4737371"/>
            <a:ext cx="5903376" cy="212063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E57F900-9550-451F-AD34-5B0ACDB17562}"/>
              </a:ext>
            </a:extLst>
          </p:cNvPr>
          <p:cNvSpPr txBox="1">
            <a:spLocks/>
          </p:cNvSpPr>
          <p:nvPr/>
        </p:nvSpPr>
        <p:spPr>
          <a:xfrm>
            <a:off x="617203" y="2383069"/>
            <a:ext cx="9898397" cy="162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nem MID-es tankönyv, magyarul már legalább alapszinten beszélni és írni tudó diákoknak</a:t>
            </a:r>
          </a:p>
          <a:p>
            <a:pPr marL="0" indent="0">
              <a:buNone/>
            </a:pP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831A4A7-3CC2-4090-B27E-6B810E6AFF3E}"/>
              </a:ext>
            </a:extLst>
          </p:cNvPr>
          <p:cNvSpPr txBox="1">
            <a:spLocks/>
          </p:cNvSpPr>
          <p:nvPr/>
        </p:nvSpPr>
        <p:spPr>
          <a:xfrm>
            <a:off x="657051" y="4575183"/>
            <a:ext cx="9898397" cy="1222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korcsoport: 5., 6., 7. évfolyam 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   (a diákok nyelvi szintjétől függően)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31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2D94-FE70-4E97-AA78-7D9380096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17" y="452674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A tankönyv felépítése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57E31F-7FBF-49DD-9E33-BBEB182B3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17" y="2055813"/>
            <a:ext cx="11107366" cy="3491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sz="3000" b="1" dirty="0">
                <a:solidFill>
                  <a:schemeClr val="accent1">
                    <a:lumMod val="75000"/>
                  </a:schemeClr>
                </a:solidFill>
              </a:rPr>
              <a:t>2 részből áll:</a:t>
            </a: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nyelvtani, helyesírási témakörök (pl.: szófajok, toldalékolás, ...)</a:t>
            </a: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szólások, közmondások, szinonimák, versek</a:t>
            </a:r>
          </a:p>
          <a:p>
            <a:pPr marL="0" indent="0">
              <a:buNone/>
            </a:pPr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3000" b="1" dirty="0">
                <a:solidFill>
                  <a:schemeClr val="accent1">
                    <a:lumMod val="75000"/>
                  </a:schemeClr>
                </a:solidFill>
              </a:rPr>
              <a:t>A tankönyvhöz tartozik még:</a:t>
            </a: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megoldás</a:t>
            </a: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szógyűjtemény</a:t>
            </a:r>
          </a:p>
          <a:p>
            <a:r>
              <a:rPr lang="hu-HU" sz="3000" dirty="0">
                <a:solidFill>
                  <a:schemeClr val="accent1">
                    <a:lumMod val="75000"/>
                  </a:schemeClr>
                </a:solidFill>
              </a:rPr>
              <a:t>melléklet (AMPE honlap)</a:t>
            </a:r>
          </a:p>
          <a:p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sz="3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AE886-B5F4-49A8-A474-C37052739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953" y="3147343"/>
            <a:ext cx="3806757" cy="3420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629CA8-0429-4B13-9425-ADCB6A06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83" y="4265475"/>
            <a:ext cx="3048590" cy="23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702F-417B-4362-B255-9D6EBC1F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62" y="527186"/>
            <a:ext cx="10590229" cy="1325563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Tartalomjegyzék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43B63E6-C836-4E39-A870-1EA5EFEA6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314" y="2862342"/>
            <a:ext cx="3572759" cy="38825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0BC85-F5C4-4E4D-A33E-9DCAF1E4F3D9}"/>
              </a:ext>
            </a:extLst>
          </p:cNvPr>
          <p:cNvSpPr txBox="1"/>
          <p:nvPr/>
        </p:nvSpPr>
        <p:spPr>
          <a:xfrm>
            <a:off x="5109329" y="58846"/>
            <a:ext cx="686035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Előszó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Ismétlő feladatok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Szófajok</a:t>
            </a:r>
            <a:endParaRPr lang="hu-HU" sz="24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 főnév 1.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 főnév 2.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 melléknév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 számnév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 névmás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Az ige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 Az igekötő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Helyesírás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A j hang kétféle jelölése a magyar nyelvben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Szótagolás, elválasztás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   Ne higgy a fülednek! Másképp ejtjük, másképp írjuk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Szinonimák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Szólások és közmondások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Verselemzés I. </a:t>
            </a:r>
          </a:p>
          <a:p>
            <a:pPr algn="l" rtl="0">
              <a:lnSpc>
                <a:spcPct val="100000"/>
              </a:lnSpc>
            </a:pPr>
            <a:r>
              <a:rPr lang="hu-H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Verselemzés II.</a:t>
            </a:r>
            <a:endParaRPr lang="hu-H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21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BAD51-E07E-464E-AC76-FB750BDE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Változatos feladattípusok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79B923-AEDA-4383-AF00-25822663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467" y="3779999"/>
            <a:ext cx="5141533" cy="3065008"/>
          </a:xfrm>
          <a:prstGeom prst="rect">
            <a:avLst/>
          </a:prstGeom>
        </p:spPr>
      </p:pic>
      <p:sp>
        <p:nvSpPr>
          <p:cNvPr id="39" name="Content Placeholder 12">
            <a:extLst>
              <a:ext uri="{FF2B5EF4-FFF2-40B4-BE49-F238E27FC236}">
                <a16:creationId xmlns:a16="http://schemas.microsoft.com/office/drawing/2014/main" id="{72451799-A861-4070-86F3-1F60D8017ABE}"/>
              </a:ext>
            </a:extLst>
          </p:cNvPr>
          <p:cNvSpPr txBox="1">
            <a:spLocks/>
          </p:cNvSpPr>
          <p:nvPr/>
        </p:nvSpPr>
        <p:spPr>
          <a:xfrm>
            <a:off x="4273817" y="586855"/>
            <a:ext cx="3414608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szókereső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kiegészítő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keresztrejtvény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betűpótlás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mondatkiegészítés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szókígyó, szóhullám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szófelhő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rejtvények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kakukktojás</a:t>
            </a:r>
          </a:p>
          <a:p>
            <a:pPr marL="285750"/>
            <a:r>
              <a:rPr lang="hu-HU" sz="2400" dirty="0">
                <a:solidFill>
                  <a:schemeClr val="accent1">
                    <a:lumMod val="75000"/>
                  </a:schemeClr>
                </a:solidFill>
              </a:rPr>
              <a:t>önálló szövegalkotás</a:t>
            </a:r>
          </a:p>
        </p:txBody>
      </p:sp>
    </p:spTree>
    <p:extLst>
      <p:ext uri="{BB962C8B-B14F-4D97-AF65-F5344CB8AC3E}">
        <p14:creationId xmlns:p14="http://schemas.microsoft.com/office/powerpoint/2010/main" val="115397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92197-891E-46C1-99CB-7AB634DF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Keresztrejtvény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B0243-5704-4842-966E-E04B3CDE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72" y="62323"/>
            <a:ext cx="4467438" cy="137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618504-5BA0-435F-88A3-AD95FCDC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72" y="1442401"/>
            <a:ext cx="5174794" cy="54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</TotalTime>
  <Words>298</Words>
  <Application>Microsoft Office PowerPoint</Application>
  <PresentationFormat>Widescreen</PresentationFormat>
  <Paragraphs>90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LiberationSerif</vt:lpstr>
      <vt:lpstr>Office Theme</vt:lpstr>
      <vt:lpstr>Tankönyvbemutató</vt:lpstr>
      <vt:lpstr>A tankönyv írói, szerkesztői</vt:lpstr>
      <vt:lpstr>Diaszpórában működő iskolák céljai</vt:lpstr>
      <vt:lpstr>A tankönyv célja</vt:lpstr>
      <vt:lpstr>Kiknek készült?</vt:lpstr>
      <vt:lpstr>A tankönyv felépítése</vt:lpstr>
      <vt:lpstr>Tartalomjegyzék</vt:lpstr>
      <vt:lpstr>Változatos feladattípusok</vt:lpstr>
      <vt:lpstr>Keresztrejtvény</vt:lpstr>
      <vt:lpstr>Keresztrejtvény</vt:lpstr>
      <vt:lpstr>Betűpótlás</vt:lpstr>
      <vt:lpstr>Szókígyó, szóhullám</vt:lpstr>
      <vt:lpstr>Rejtvények –  gyufarejtvény</vt:lpstr>
      <vt:lpstr>Rejtvények - Sudoku</vt:lpstr>
      <vt:lpstr>Rejtvények - kódfejtés</vt:lpstr>
      <vt:lpstr>Kakukktojás</vt:lpstr>
      <vt:lpstr>Kiegészítés</vt:lpstr>
      <vt:lpstr>Kiegészítés</vt:lpstr>
      <vt:lpstr>Kiegészítés</vt:lpstr>
      <vt:lpstr>Szókereső</vt:lpstr>
      <vt:lpstr>Önálló szövegalkotás</vt:lpstr>
      <vt:lpstr>Szófelhő</vt:lpstr>
      <vt:lpstr>Összekötős</vt:lpstr>
      <vt:lpstr>Hibajavítás</vt:lpstr>
      <vt:lpstr>Szóalkotás</vt:lpstr>
      <vt:lpstr>Lapozzunk bele a tankönyvbe!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Köszönjük a figyelmeteket!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</dc:creator>
  <cp:lastModifiedBy>Nebulo Perth</cp:lastModifiedBy>
  <cp:revision>14</cp:revision>
  <dcterms:created xsi:type="dcterms:W3CDTF">2021-09-21T06:03:58Z</dcterms:created>
  <dcterms:modified xsi:type="dcterms:W3CDTF">2021-10-04T02:01:08Z</dcterms:modified>
</cp:coreProperties>
</file>